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2F2ECD-9C3D-4EFF-80FC-0034AC18644E}" type="datetimeFigureOut">
              <a:rPr lang="en-IN" smtClean="0"/>
              <a:pPr/>
              <a:t>29-08-2011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7778E1-9653-416C-A6B6-3A585C91D4A1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186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Successfully Leveraging </a:t>
            </a:r>
            <a:br>
              <a:rPr lang="en-US" dirty="0" smtClean="0"/>
            </a:br>
            <a:r>
              <a:rPr lang="en-US" dirty="0" smtClean="0"/>
              <a:t>Capital Markets </a:t>
            </a:r>
            <a:br>
              <a:rPr lang="en-US" dirty="0" smtClean="0"/>
            </a:br>
            <a:r>
              <a:rPr lang="en-US" dirty="0" smtClean="0"/>
              <a:t>to Raise Funds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5013176"/>
            <a:ext cx="6400800" cy="982960"/>
          </a:xfrm>
        </p:spPr>
        <p:txBody>
          <a:bodyPr>
            <a:noAutofit/>
          </a:bodyPr>
          <a:lstStyle/>
          <a:p>
            <a:pPr algn="l"/>
            <a:r>
              <a:rPr lang="en-US" sz="1400" dirty="0" smtClean="0"/>
              <a:t>T Ramoji</a:t>
            </a:r>
          </a:p>
          <a:p>
            <a:pPr algn="l"/>
            <a:r>
              <a:rPr lang="en-US" sz="1400" dirty="0" smtClean="0"/>
              <a:t>Chief Financial Officer &amp; Company Secretary,</a:t>
            </a:r>
          </a:p>
          <a:p>
            <a:pPr algn="l"/>
            <a:r>
              <a:rPr lang="en-US" sz="1400" dirty="0" smtClean="0"/>
              <a:t>Manipal Hospitals </a:t>
            </a:r>
            <a:endParaRPr lang="en-IN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Preparation…….. </a:t>
            </a:r>
            <a:r>
              <a:rPr lang="en-US" sz="2800" dirty="0" smtClean="0"/>
              <a:t>House Keeping</a:t>
            </a: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lvl="1"/>
            <a:r>
              <a:rPr lang="en-IN" dirty="0" smtClean="0"/>
              <a:t>Investors:</a:t>
            </a:r>
            <a:endParaRPr lang="en-IN" sz="2000" dirty="0" smtClean="0"/>
          </a:p>
          <a:p>
            <a:pPr lvl="5"/>
            <a:r>
              <a:rPr lang="en-IN" sz="2100" dirty="0" smtClean="0"/>
              <a:t>Any small investors are there?</a:t>
            </a:r>
            <a:endParaRPr lang="en-IN" sz="1700" dirty="0" smtClean="0"/>
          </a:p>
          <a:p>
            <a:pPr lvl="5"/>
            <a:r>
              <a:rPr lang="en-IN" sz="2100" dirty="0" smtClean="0"/>
              <a:t>Buy them out even at a premium if they do not add value to you</a:t>
            </a:r>
            <a:endParaRPr lang="en-IN" sz="1700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Suppliers/Customers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Preparation………..</a:t>
            </a: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lvl="1"/>
            <a:r>
              <a:rPr lang="en-US" dirty="0" smtClean="0"/>
              <a:t>Engage right advisors </a:t>
            </a:r>
          </a:p>
          <a:p>
            <a:pPr lvl="1"/>
            <a:r>
              <a:rPr lang="en-US" dirty="0" smtClean="0"/>
              <a:t>Have a sound internal controls and Whistle Blower Policy</a:t>
            </a:r>
          </a:p>
          <a:p>
            <a:pPr lvl="1"/>
            <a:r>
              <a:rPr lang="en-IN" dirty="0" smtClean="0"/>
              <a:t>Set-up sound Corporate Governance</a:t>
            </a:r>
            <a:endParaRPr lang="en-IN" sz="2200" dirty="0" smtClean="0"/>
          </a:p>
          <a:p>
            <a:pPr lvl="3"/>
            <a:r>
              <a:rPr lang="en-IN" dirty="0" smtClean="0"/>
              <a:t>Sound Corporate Governance is a key for success</a:t>
            </a:r>
            <a:endParaRPr lang="en-IN" sz="1600" dirty="0" smtClean="0"/>
          </a:p>
          <a:p>
            <a:pPr lvl="3"/>
            <a:r>
              <a:rPr lang="en-IN" dirty="0" smtClean="0"/>
              <a:t>It can add to the premium you can charge on the securities</a:t>
            </a:r>
            <a:endParaRPr lang="en-IN" sz="1600" dirty="0" smtClean="0"/>
          </a:p>
          <a:p>
            <a:pPr lvl="1"/>
            <a:r>
              <a:rPr lang="en-US" dirty="0" smtClean="0"/>
              <a:t>Review the Articles of Association with the help of experts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Preparation……….. </a:t>
            </a:r>
            <a:r>
              <a:rPr lang="en-US" sz="3000" dirty="0" smtClean="0"/>
              <a:t>Restructuring</a:t>
            </a:r>
            <a:endParaRPr lang="en-IN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lvl="1"/>
            <a:r>
              <a:rPr lang="en-IN" dirty="0" smtClean="0"/>
              <a:t>Business Restructuring:</a:t>
            </a:r>
            <a:endParaRPr lang="en-IN" sz="2000" dirty="0" smtClean="0"/>
          </a:p>
          <a:p>
            <a:pPr lvl="4"/>
            <a:r>
              <a:rPr lang="en-IN" sz="2300" dirty="0" smtClean="0"/>
              <a:t>Remove non-performing assets</a:t>
            </a:r>
            <a:endParaRPr lang="en-IN" sz="1900" dirty="0" smtClean="0"/>
          </a:p>
          <a:p>
            <a:pPr lvl="4"/>
            <a:r>
              <a:rPr lang="en-IN" sz="2300" dirty="0" smtClean="0"/>
              <a:t>Consolidate to take benefits of synergy</a:t>
            </a:r>
            <a:endParaRPr lang="en-IN" sz="1900" dirty="0" smtClean="0"/>
          </a:p>
          <a:p>
            <a:pPr lvl="4"/>
            <a:r>
              <a:rPr lang="en-IN" sz="2300" dirty="0" smtClean="0"/>
              <a:t>Spin-off to capture values separately</a:t>
            </a:r>
          </a:p>
          <a:p>
            <a:pPr lvl="4"/>
            <a:endParaRPr lang="en-IN" sz="1900" dirty="0" smtClean="0"/>
          </a:p>
          <a:p>
            <a:pPr lvl="1"/>
            <a:r>
              <a:rPr lang="en-IN" dirty="0" smtClean="0"/>
              <a:t>Legal/Corporate </a:t>
            </a:r>
            <a:r>
              <a:rPr lang="en-IN" dirty="0" smtClean="0"/>
              <a:t>Restructuring:</a:t>
            </a:r>
            <a:endParaRPr lang="en-IN" sz="2000" dirty="0" smtClean="0"/>
          </a:p>
          <a:p>
            <a:pPr lvl="4"/>
            <a:r>
              <a:rPr lang="en-IN" sz="2300" dirty="0" smtClean="0"/>
              <a:t>Restructuring of Group companies</a:t>
            </a:r>
            <a:endParaRPr lang="en-IN" sz="1900" dirty="0" smtClean="0"/>
          </a:p>
          <a:p>
            <a:pPr lvl="4"/>
            <a:r>
              <a:rPr lang="en-IN" sz="2300" dirty="0" smtClean="0"/>
              <a:t>Review of Subsidiary and Holding Companies and their relevance</a:t>
            </a:r>
            <a:endParaRPr lang="en-IN" sz="1900" dirty="0" smtClean="0"/>
          </a:p>
          <a:p>
            <a:pPr lvl="4"/>
            <a:r>
              <a:rPr lang="en-IN" sz="2300" dirty="0" smtClean="0"/>
              <a:t>Inter Company investments</a:t>
            </a:r>
            <a:endParaRPr lang="en-IN" sz="1900" dirty="0" smtClean="0"/>
          </a:p>
          <a:p>
            <a:pPr lvl="4"/>
            <a:r>
              <a:rPr lang="en-US" sz="2300" dirty="0" smtClean="0"/>
              <a:t>Foreign and in-land holdings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Preparation……….. </a:t>
            </a:r>
            <a:r>
              <a:rPr lang="en-US" sz="3000" dirty="0" smtClean="0"/>
              <a:t>Governance</a:t>
            </a:r>
            <a:endParaRPr lang="en-IN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lvl="0"/>
            <a:r>
              <a:rPr lang="en-IN" sz="2800" dirty="0" smtClean="0"/>
              <a:t>Keep Various Committees in Place</a:t>
            </a:r>
            <a:endParaRPr lang="en-IN" sz="2400" dirty="0" smtClean="0"/>
          </a:p>
          <a:p>
            <a:pPr lvl="4"/>
            <a:r>
              <a:rPr lang="en-IN" dirty="0" smtClean="0"/>
              <a:t>Audit Committee</a:t>
            </a:r>
            <a:endParaRPr lang="en-IN" sz="1600" dirty="0" smtClean="0"/>
          </a:p>
          <a:p>
            <a:pPr lvl="4"/>
            <a:r>
              <a:rPr lang="en-IN" dirty="0" smtClean="0"/>
              <a:t>Investment Committee</a:t>
            </a:r>
            <a:endParaRPr lang="en-IN" sz="1600" dirty="0" smtClean="0"/>
          </a:p>
          <a:p>
            <a:pPr lvl="4"/>
            <a:r>
              <a:rPr lang="en-IN" dirty="0" smtClean="0"/>
              <a:t>Compensation Committee</a:t>
            </a:r>
            <a:endParaRPr lang="en-IN" sz="1600" dirty="0" smtClean="0"/>
          </a:p>
          <a:p>
            <a:pPr lvl="4"/>
            <a:r>
              <a:rPr lang="en-IN" dirty="0" smtClean="0"/>
              <a:t>Investors Grievances Committee</a:t>
            </a:r>
            <a:endParaRPr lang="en-IN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Preparation………..</a:t>
            </a:r>
            <a:endParaRPr lang="en-IN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lvl="0"/>
            <a:r>
              <a:rPr lang="en-IN" sz="2800" dirty="0" smtClean="0"/>
              <a:t>Socialising with various agencies – acquiring know-how</a:t>
            </a:r>
          </a:p>
          <a:p>
            <a:pPr lvl="0"/>
            <a:r>
              <a:rPr lang="en-IN" sz="2800" dirty="0" smtClean="0"/>
              <a:t>Planning the right approach:</a:t>
            </a:r>
            <a:endParaRPr lang="en-IN" sz="2400" dirty="0" smtClean="0"/>
          </a:p>
          <a:p>
            <a:pPr lvl="3"/>
            <a:r>
              <a:rPr lang="en-IN" dirty="0" smtClean="0"/>
              <a:t>Private Equity</a:t>
            </a:r>
            <a:endParaRPr lang="en-IN" sz="1600" dirty="0" smtClean="0"/>
          </a:p>
          <a:p>
            <a:pPr lvl="3"/>
            <a:r>
              <a:rPr lang="en-IN" dirty="0" smtClean="0"/>
              <a:t>Direct Capital Markets?</a:t>
            </a:r>
            <a:endParaRPr lang="en-IN" sz="1600" dirty="0" smtClean="0"/>
          </a:p>
          <a:p>
            <a:pPr lvl="0"/>
            <a:r>
              <a:rPr lang="en-IN" sz="2800" dirty="0" smtClean="0"/>
              <a:t>Brief the management on their respective roles while dealing with the market agencies/media/investors. </a:t>
            </a:r>
            <a:endParaRPr lang="en-IN" sz="2400" dirty="0" smtClean="0"/>
          </a:p>
          <a:p>
            <a:pPr lvl="0"/>
            <a:r>
              <a:rPr lang="en-IN" sz="2800" dirty="0" smtClean="0"/>
              <a:t>Run-up for IPO:</a:t>
            </a:r>
            <a:endParaRPr lang="en-IN" sz="2400" dirty="0" smtClean="0"/>
          </a:p>
          <a:p>
            <a:pPr lvl="3"/>
            <a:r>
              <a:rPr lang="en-IN" dirty="0" smtClean="0"/>
              <a:t>Engage the right agencies</a:t>
            </a:r>
            <a:endParaRPr lang="en-IN" sz="1600" dirty="0" smtClean="0"/>
          </a:p>
          <a:p>
            <a:pPr lvl="3"/>
            <a:r>
              <a:rPr lang="en-US" dirty="0" smtClean="0"/>
              <a:t>Prepare Media Plan</a:t>
            </a:r>
            <a:endParaRPr lang="en-IN" sz="4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During the Process of Fund Raising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lvl="0"/>
            <a:r>
              <a:rPr lang="en-IN" dirty="0" smtClean="0"/>
              <a:t>Ensure that the Records are kept ready for Due Diligence</a:t>
            </a:r>
          </a:p>
          <a:p>
            <a:pPr lvl="0"/>
            <a:r>
              <a:rPr lang="en-IN" dirty="0" smtClean="0"/>
              <a:t>Follow-strict time lines</a:t>
            </a:r>
          </a:p>
          <a:p>
            <a:pPr lvl="0"/>
            <a:r>
              <a:rPr lang="en-IN" dirty="0" smtClean="0"/>
              <a:t>Ensure timely compliance with various regulations</a:t>
            </a:r>
          </a:p>
          <a:p>
            <a:pPr lvl="0"/>
            <a:r>
              <a:rPr lang="en-IN" dirty="0" smtClean="0"/>
              <a:t>Ensure that proper explanations are given wherever required</a:t>
            </a:r>
          </a:p>
          <a:p>
            <a:r>
              <a:rPr lang="en-US" dirty="0" smtClean="0"/>
              <a:t>Ensure that the entire team involved is on a common understanding of various issues</a:t>
            </a: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Post…….. </a:t>
            </a:r>
            <a:r>
              <a:rPr lang="en-US" sz="2400" dirty="0" smtClean="0"/>
              <a:t>Fund Raising</a:t>
            </a:r>
            <a:endParaRPr lang="en-I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 fontScale="85000" lnSpcReduction="10000"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lvl="0"/>
            <a:r>
              <a:rPr lang="en-IN" dirty="0" smtClean="0"/>
              <a:t>Compliance with various legal requirements</a:t>
            </a:r>
          </a:p>
          <a:p>
            <a:pPr lvl="0"/>
            <a:r>
              <a:rPr lang="en-IN" dirty="0" smtClean="0"/>
              <a:t>File required returns if foreign funds are obtained</a:t>
            </a:r>
          </a:p>
          <a:p>
            <a:pPr lvl="0"/>
            <a:r>
              <a:rPr lang="en-IN" dirty="0" smtClean="0"/>
              <a:t>Contracts are terminated whichever do not have any relevance</a:t>
            </a:r>
          </a:p>
          <a:p>
            <a:pPr lvl="0"/>
            <a:r>
              <a:rPr lang="en-IN" dirty="0" smtClean="0"/>
              <a:t>Ensure that various CPs are met</a:t>
            </a:r>
          </a:p>
          <a:p>
            <a:pPr lvl="0"/>
            <a:r>
              <a:rPr lang="en-IN" dirty="0" smtClean="0"/>
              <a:t>Funds are utilized only upon satisfactory compliance to various requirements (both legal and contractual)</a:t>
            </a:r>
          </a:p>
          <a:p>
            <a:r>
              <a:rPr lang="en-US" dirty="0" smtClean="0"/>
              <a:t>Ensure that proper relationship is maintained with investors/financiers. </a:t>
            </a:r>
          </a:p>
          <a:p>
            <a:r>
              <a:rPr lang="en-US" dirty="0" smtClean="0"/>
              <a:t>Perform as per promises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This is just beginning of exposure to capital markets and not the end.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1865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Thank You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Successful Leverage</a:t>
            </a:r>
            <a:endParaRPr lang="en-IN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Beneficial Sourcing</a:t>
            </a:r>
          </a:p>
          <a:p>
            <a:r>
              <a:rPr lang="en-US" dirty="0" smtClean="0"/>
              <a:t>Less time consuming</a:t>
            </a:r>
          </a:p>
          <a:p>
            <a:r>
              <a:rPr lang="en-US" dirty="0" smtClean="0"/>
              <a:t>Long Term Benefits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Markets</a:t>
            </a:r>
            <a:endParaRPr lang="en-IN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Are there just IPOs?</a:t>
            </a:r>
            <a:endParaRPr lang="en-IN" dirty="0" smtClean="0"/>
          </a:p>
          <a:p>
            <a:r>
              <a:rPr lang="en-US" dirty="0" smtClean="0"/>
              <a:t>Few instruments that matter to fund raiser:</a:t>
            </a:r>
            <a:endParaRPr lang="en-IN" dirty="0" smtClean="0"/>
          </a:p>
          <a:p>
            <a:pPr lvl="2"/>
            <a:r>
              <a:rPr lang="en-US" dirty="0" smtClean="0"/>
              <a:t>Popularly known instruments:</a:t>
            </a:r>
            <a:endParaRPr lang="en-IN" dirty="0" smtClean="0"/>
          </a:p>
          <a:p>
            <a:pPr lvl="4"/>
            <a:r>
              <a:rPr lang="en-IN" dirty="0" smtClean="0"/>
              <a:t>Equity Shares</a:t>
            </a:r>
          </a:p>
          <a:p>
            <a:pPr lvl="4"/>
            <a:r>
              <a:rPr lang="en-IN" dirty="0" smtClean="0"/>
              <a:t>Preference Shares</a:t>
            </a:r>
          </a:p>
          <a:p>
            <a:pPr lvl="4"/>
            <a:r>
              <a:rPr lang="en-IN" dirty="0" smtClean="0"/>
              <a:t>Debentures: FCDs/NCDs/PCDs</a:t>
            </a:r>
          </a:p>
          <a:p>
            <a:pPr lvl="3"/>
            <a:endParaRPr lang="en-IN" dirty="0" smtClean="0"/>
          </a:p>
          <a:p>
            <a:pPr lvl="2"/>
            <a:r>
              <a:rPr lang="en-US" dirty="0" smtClean="0"/>
              <a:t>Few Others Instruments:</a:t>
            </a:r>
            <a:endParaRPr lang="en-IN" dirty="0" smtClean="0"/>
          </a:p>
          <a:p>
            <a:pPr lvl="4"/>
            <a:r>
              <a:rPr lang="en-US" dirty="0" smtClean="0"/>
              <a:t>Deep Discount Bonds</a:t>
            </a:r>
            <a:endParaRPr lang="en-IN" dirty="0" smtClean="0"/>
          </a:p>
          <a:p>
            <a:pPr lvl="4"/>
            <a:r>
              <a:rPr lang="en-US" dirty="0" smtClean="0"/>
              <a:t>Secured Premium Notes with warrants</a:t>
            </a:r>
            <a:endParaRPr lang="en-IN" dirty="0" smtClean="0"/>
          </a:p>
          <a:p>
            <a:pPr lvl="4"/>
            <a:r>
              <a:rPr lang="en-US" dirty="0" smtClean="0"/>
              <a:t>Warrants as sweeteners with Bonds or preferred stock (Equity Shares with Detachable Warrants)</a:t>
            </a:r>
          </a:p>
          <a:p>
            <a:pPr lvl="4"/>
            <a:r>
              <a:rPr lang="en-US" dirty="0" smtClean="0"/>
              <a:t>EQUIPREF Instruments</a:t>
            </a:r>
            <a:endParaRPr lang="en-IN" dirty="0" smtClean="0"/>
          </a:p>
          <a:p>
            <a:pPr lvl="4"/>
            <a:r>
              <a:rPr lang="en-US" dirty="0" smtClean="0"/>
              <a:t>ADRs/GDRs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 Instruments for you</a:t>
            </a:r>
            <a:endParaRPr lang="en-IN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2248"/>
            <a:ext cx="8229600" cy="4389120"/>
          </a:xfrm>
        </p:spPr>
        <p:txBody>
          <a:bodyPr>
            <a:normAutofit/>
          </a:bodyPr>
          <a:lstStyle/>
          <a:p>
            <a:pPr lvl="0"/>
            <a:r>
              <a:rPr lang="en-IN" dirty="0" smtClean="0"/>
              <a:t>Size of your company</a:t>
            </a:r>
          </a:p>
          <a:p>
            <a:pPr lvl="0"/>
            <a:r>
              <a:rPr lang="en-IN" dirty="0" smtClean="0"/>
              <a:t>Your appetite</a:t>
            </a:r>
          </a:p>
          <a:p>
            <a:pPr lvl="0"/>
            <a:r>
              <a:rPr lang="en-IN" dirty="0" smtClean="0"/>
              <a:t>Size of funds required</a:t>
            </a:r>
          </a:p>
          <a:p>
            <a:pPr lvl="0"/>
            <a:r>
              <a:rPr lang="en-IN" dirty="0" smtClean="0"/>
              <a:t>Flexibility</a:t>
            </a:r>
          </a:p>
          <a:p>
            <a:pPr lvl="0"/>
            <a:r>
              <a:rPr lang="en-IN" dirty="0" smtClean="0"/>
              <a:t>Lesser interference in decision making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What is good for one company may not be good for other</a:t>
            </a: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Four Pillars </a:t>
            </a:r>
            <a:r>
              <a:rPr lang="en-US" sz="4000" dirty="0" smtClean="0"/>
              <a:t>for Successful Exposure to Capital Markets</a:t>
            </a: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0240"/>
            <a:ext cx="8229600" cy="438912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IN" dirty="0" smtClean="0"/>
              <a:t>Pre-requisites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 smtClean="0"/>
              <a:t>Preparation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 smtClean="0"/>
              <a:t>Acts During </a:t>
            </a:r>
            <a:r>
              <a:rPr lang="en-IN" dirty="0" smtClean="0"/>
              <a:t>Fund Raising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Acts Post </a:t>
            </a:r>
            <a:r>
              <a:rPr lang="en-US" dirty="0" smtClean="0"/>
              <a:t>Fund raising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Pre-requisites</a:t>
            </a: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lvl="0"/>
            <a:r>
              <a:rPr lang="en-IN" sz="2800" dirty="0" smtClean="0"/>
              <a:t>Phenomenal Product/Service</a:t>
            </a:r>
            <a:endParaRPr lang="en-IN" sz="2400" dirty="0" smtClean="0"/>
          </a:p>
          <a:p>
            <a:pPr lvl="0"/>
            <a:r>
              <a:rPr lang="en-IN" sz="2800" dirty="0" smtClean="0"/>
              <a:t>Management’s will to expose company to Capital Markets</a:t>
            </a:r>
            <a:endParaRPr lang="en-IN" sz="2400" dirty="0" smtClean="0"/>
          </a:p>
          <a:p>
            <a:pPr lvl="0"/>
            <a:r>
              <a:rPr lang="en-IN" sz="2800" dirty="0" smtClean="0"/>
              <a:t>Credibility, Integrity and transparency</a:t>
            </a:r>
            <a:endParaRPr lang="en-IN" sz="2400" dirty="0" smtClean="0"/>
          </a:p>
          <a:p>
            <a:pPr lvl="0"/>
            <a:r>
              <a:rPr lang="en-IN" sz="2800" dirty="0" smtClean="0"/>
              <a:t>Company and the relevant industry</a:t>
            </a:r>
            <a:endParaRPr lang="en-IN" sz="2400" dirty="0" smtClean="0"/>
          </a:p>
          <a:p>
            <a:pPr lvl="0"/>
            <a:r>
              <a:rPr lang="en-IN" sz="2800" dirty="0" smtClean="0"/>
              <a:t>Need to raise funds</a:t>
            </a:r>
            <a:endParaRPr lang="en-IN" sz="2400" dirty="0" smtClean="0"/>
          </a:p>
          <a:p>
            <a:pPr lvl="1"/>
            <a:r>
              <a:rPr lang="en-IN" dirty="0" smtClean="0"/>
              <a:t>There should be a need</a:t>
            </a:r>
            <a:endParaRPr lang="en-IN" sz="2000" dirty="0" smtClean="0"/>
          </a:p>
          <a:p>
            <a:pPr lvl="1"/>
            <a:r>
              <a:rPr lang="en-IN" dirty="0" smtClean="0"/>
              <a:t>Need should not be desperate</a:t>
            </a:r>
            <a:endParaRPr lang="en-IN" sz="2000" dirty="0" smtClean="0"/>
          </a:p>
          <a:p>
            <a:r>
              <a:rPr lang="en-US" sz="2800" dirty="0" smtClean="0"/>
              <a:t>Good Corporate Governance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Preparation</a:t>
            </a: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IN" sz="2800" dirty="0" smtClean="0"/>
              <a:t>Watch the Industry</a:t>
            </a:r>
            <a:endParaRPr lang="en-IN" sz="2400" dirty="0" smtClean="0"/>
          </a:p>
          <a:p>
            <a:pPr lvl="2"/>
            <a:r>
              <a:rPr lang="en-IN" dirty="0" smtClean="0"/>
              <a:t>Watch out the performance of the industry you are in</a:t>
            </a:r>
            <a:endParaRPr lang="en-IN" sz="1700" dirty="0" smtClean="0"/>
          </a:p>
          <a:p>
            <a:pPr lvl="2"/>
            <a:r>
              <a:rPr lang="en-IN" dirty="0" smtClean="0"/>
              <a:t>How the companies, already approached the capital market, are faring</a:t>
            </a:r>
            <a:endParaRPr lang="en-IN" sz="1700" dirty="0" smtClean="0"/>
          </a:p>
          <a:p>
            <a:pPr lvl="2"/>
            <a:r>
              <a:rPr lang="en-US" dirty="0" smtClean="0"/>
              <a:t>Have they spoiled the name of the industry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Preparation…….. </a:t>
            </a:r>
            <a:r>
              <a:rPr lang="en-US" sz="2800" dirty="0" smtClean="0"/>
              <a:t>House Keeping</a:t>
            </a: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r>
              <a:rPr lang="en-IN" dirty="0" smtClean="0"/>
              <a:t>Accounts: Is your Current Balance Sheet Attractive?</a:t>
            </a:r>
            <a:endParaRPr lang="en-IN" sz="2200" dirty="0" smtClean="0"/>
          </a:p>
          <a:p>
            <a:pPr lvl="3"/>
            <a:r>
              <a:rPr lang="en-IN" sz="1900" dirty="0" smtClean="0"/>
              <a:t>Review every of your line items in financial statements</a:t>
            </a:r>
          </a:p>
          <a:p>
            <a:pPr lvl="3"/>
            <a:r>
              <a:rPr lang="en-IN" sz="1900" dirty="0" smtClean="0"/>
              <a:t>Review all the accounting policies adopted</a:t>
            </a:r>
          </a:p>
          <a:p>
            <a:pPr lvl="3"/>
            <a:r>
              <a:rPr lang="en-IN" sz="1900" dirty="0" smtClean="0"/>
              <a:t>Look in to every of your contracts with employees, customers, government agencies etc</a:t>
            </a:r>
          </a:p>
          <a:p>
            <a:pPr lvl="3"/>
            <a:r>
              <a:rPr lang="en-US" sz="1900" dirty="0" smtClean="0"/>
              <a:t>Accounting System and ERP used</a:t>
            </a:r>
          </a:p>
          <a:p>
            <a:pPr lvl="3"/>
            <a:endParaRPr lang="en-US" sz="1900" dirty="0" smtClean="0"/>
          </a:p>
          <a:p>
            <a:r>
              <a:rPr lang="en-IN" dirty="0" smtClean="0"/>
              <a:t>Management Team:</a:t>
            </a:r>
            <a:endParaRPr lang="en-IN" sz="2200" dirty="0" smtClean="0"/>
          </a:p>
          <a:p>
            <a:pPr lvl="3"/>
            <a:r>
              <a:rPr lang="en-IN" sz="1900" dirty="0" smtClean="0"/>
              <a:t>Integrity</a:t>
            </a:r>
          </a:p>
          <a:p>
            <a:pPr lvl="3"/>
            <a:r>
              <a:rPr lang="en-IN" sz="1900" dirty="0" smtClean="0"/>
              <a:t>Track Record</a:t>
            </a:r>
          </a:p>
          <a:p>
            <a:pPr lvl="3"/>
            <a:r>
              <a:rPr lang="en-IN" sz="1900" dirty="0" smtClean="0"/>
              <a:t>Ability to handle investors/media/govt agencies</a:t>
            </a:r>
          </a:p>
          <a:p>
            <a:pPr lvl="3"/>
            <a:endParaRPr lang="en-US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Preparation…….. </a:t>
            </a:r>
            <a:r>
              <a:rPr lang="en-US" sz="2800" dirty="0" smtClean="0"/>
              <a:t>House Keeping</a:t>
            </a: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endParaRPr lang="en-IN" dirty="0" smtClean="0"/>
          </a:p>
          <a:p>
            <a:pPr lvl="1"/>
            <a:r>
              <a:rPr lang="en-IN" dirty="0" smtClean="0"/>
              <a:t>Board</a:t>
            </a:r>
            <a:endParaRPr lang="en-IN" sz="2000" dirty="0" smtClean="0"/>
          </a:p>
          <a:p>
            <a:pPr lvl="5"/>
            <a:r>
              <a:rPr lang="en-IN" dirty="0" smtClean="0"/>
              <a:t>Composition of the Board</a:t>
            </a:r>
          </a:p>
          <a:p>
            <a:pPr lvl="5"/>
            <a:r>
              <a:rPr lang="en-IN" dirty="0" smtClean="0"/>
              <a:t>Integrity and reputation of each director</a:t>
            </a:r>
          </a:p>
          <a:p>
            <a:pPr lvl="5"/>
            <a:r>
              <a:rPr lang="en-IN" dirty="0" smtClean="0"/>
              <a:t>Track record</a:t>
            </a:r>
          </a:p>
          <a:p>
            <a:pPr lvl="5"/>
            <a:r>
              <a:rPr lang="en-US" dirty="0" smtClean="0"/>
              <a:t>Track record of the companies in which the directors are directors or investors or senior managers</a:t>
            </a:r>
          </a:p>
          <a:p>
            <a:pPr lvl="5"/>
            <a:endParaRPr lang="en-US" dirty="0" smtClean="0"/>
          </a:p>
          <a:p>
            <a:pPr lvl="1"/>
            <a:r>
              <a:rPr lang="en-IN" dirty="0" smtClean="0"/>
              <a:t>Associates</a:t>
            </a:r>
            <a:endParaRPr lang="en-IN" sz="2000" dirty="0" smtClean="0"/>
          </a:p>
          <a:p>
            <a:pPr lvl="5"/>
            <a:r>
              <a:rPr lang="en-IN" sz="2100" dirty="0" smtClean="0"/>
              <a:t>Auditors</a:t>
            </a:r>
            <a:endParaRPr lang="en-IN" sz="1700" dirty="0" smtClean="0"/>
          </a:p>
          <a:p>
            <a:pPr lvl="5"/>
            <a:r>
              <a:rPr lang="en-IN" sz="2100" dirty="0" smtClean="0"/>
              <a:t>Legal Advisors</a:t>
            </a:r>
            <a:endParaRPr lang="en-IN" sz="1700" dirty="0" smtClean="0"/>
          </a:p>
          <a:p>
            <a:pPr lvl="5"/>
            <a:r>
              <a:rPr lang="en-IN" sz="2100" dirty="0" smtClean="0"/>
              <a:t>Consultants</a:t>
            </a:r>
            <a:endParaRPr lang="en-IN" sz="1700" dirty="0" smtClean="0"/>
          </a:p>
          <a:p>
            <a:pPr lvl="5"/>
            <a:r>
              <a:rPr lang="en-US" dirty="0" smtClean="0"/>
              <a:t>Mentors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604</Words>
  <Application>Microsoft Office PowerPoint</Application>
  <PresentationFormat>On-screen Show (4:3)</PresentationFormat>
  <Paragraphs>142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Successfully Leveraging  Capital Markets  to Raise Funds</vt:lpstr>
      <vt:lpstr>Successful Leverage</vt:lpstr>
      <vt:lpstr>Capital Markets</vt:lpstr>
      <vt:lpstr>Right Instruments for you</vt:lpstr>
      <vt:lpstr>Four Pillars for Successful Exposure to Capital Markets</vt:lpstr>
      <vt:lpstr>Pre-requisites</vt:lpstr>
      <vt:lpstr>Preparation</vt:lpstr>
      <vt:lpstr>Preparation…….. House Keeping</vt:lpstr>
      <vt:lpstr>Preparation…….. House Keeping</vt:lpstr>
      <vt:lpstr>Preparation…….. House Keeping</vt:lpstr>
      <vt:lpstr>Preparation………..</vt:lpstr>
      <vt:lpstr>Preparation……….. Restructuring</vt:lpstr>
      <vt:lpstr>Preparation……….. Governance</vt:lpstr>
      <vt:lpstr>Preparation………..</vt:lpstr>
      <vt:lpstr>During the Process of Fund Raising</vt:lpstr>
      <vt:lpstr>Post…….. Fund Raising</vt:lpstr>
      <vt:lpstr>Thank You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Successfully Leveraging  Capital Markets  to Raise Funds</dc:title>
  <dc:creator>ramoji</dc:creator>
  <cp:lastModifiedBy>Ramoji</cp:lastModifiedBy>
  <cp:revision>4</cp:revision>
  <dcterms:created xsi:type="dcterms:W3CDTF">2011-08-26T06:53:33Z</dcterms:created>
  <dcterms:modified xsi:type="dcterms:W3CDTF">2011-08-29T13:24:15Z</dcterms:modified>
</cp:coreProperties>
</file>